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8" r:id="rId4"/>
    <p:sldId id="259" r:id="rId5"/>
    <p:sldId id="260" r:id="rId6"/>
    <p:sldId id="264" r:id="rId7"/>
    <p:sldId id="261" r:id="rId8"/>
    <p:sldId id="262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673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398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105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165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985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045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130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8621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88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668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905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AF1AF-9947-4F75-9BFA-1DF27B075F51}" type="datetimeFigureOut">
              <a:rPr lang="en-CA" smtClean="0"/>
              <a:t>27/02/2017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98A35-6778-46D2-862D-87AAB01DD7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72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Chemical Changes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February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7782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latin typeface="Adobe Caslon Pro Bold" panose="0205070206050A020403" pitchFamily="18" charset="0"/>
              </a:rPr>
              <a:t>Examples of word equations:</a:t>
            </a:r>
            <a:r>
              <a:rPr lang="en-CA" dirty="0">
                <a:latin typeface="Adobe Caslon Pro Bold" panose="0205070206050A020403" pitchFamily="18" charset="0"/>
              </a:rPr>
              <a:t/>
            </a:r>
            <a:br>
              <a:rPr lang="en-CA" dirty="0">
                <a:latin typeface="Adobe Caslon Pro Bold" panose="0205070206050A020403" pitchFamily="18" charset="0"/>
              </a:rPr>
            </a:b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dirty="0">
                <a:latin typeface="Adobe Caslon Pro Bold" panose="0205070206050A020403" pitchFamily="18" charset="0"/>
              </a:rPr>
              <a:t>Hydrogen +  Oxygen </a:t>
            </a:r>
            <a:r>
              <a:rPr lang="en-CA" dirty="0">
                <a:latin typeface="Adobe Caslon Pro Bold" panose="0205070206050A020403" pitchFamily="18" charset="0"/>
                <a:sym typeface="Wingdings" panose="05000000000000000000" pitchFamily="2" charset="2"/>
              </a:rPr>
              <a:t></a:t>
            </a:r>
            <a:r>
              <a:rPr lang="en-CA" dirty="0">
                <a:latin typeface="Adobe Caslon Pro Bold" panose="0205070206050A020403" pitchFamily="18" charset="0"/>
              </a:rPr>
              <a:t> water</a:t>
            </a:r>
          </a:p>
          <a:p>
            <a:pPr marL="0" indent="0" algn="ctr">
              <a:buNone/>
            </a:pPr>
            <a:r>
              <a:rPr lang="en-CA" dirty="0">
                <a:latin typeface="Adobe Caslon Pro Bold" panose="0205070206050A020403" pitchFamily="18" charset="0"/>
              </a:rPr>
              <a:t> </a:t>
            </a:r>
          </a:p>
          <a:p>
            <a:pPr marL="0" indent="0" algn="ctr">
              <a:buNone/>
            </a:pPr>
            <a:r>
              <a:rPr lang="en-CA" dirty="0">
                <a:latin typeface="Adobe Caslon Pro Bold" panose="0205070206050A020403" pitchFamily="18" charset="0"/>
              </a:rPr>
              <a:t>Methane  +  oxygen   </a:t>
            </a:r>
            <a:r>
              <a:rPr lang="en-CA" dirty="0">
                <a:latin typeface="Adobe Caslon Pro Bold" panose="0205070206050A020403" pitchFamily="18" charset="0"/>
                <a:sym typeface="Wingdings" panose="05000000000000000000" pitchFamily="2" charset="2"/>
              </a:rPr>
              <a:t></a:t>
            </a:r>
            <a:r>
              <a:rPr lang="en-CA" dirty="0">
                <a:latin typeface="Adobe Caslon Pro Bold" panose="0205070206050A020403" pitchFamily="18" charset="0"/>
              </a:rPr>
              <a:t>  carbon dioxide   +   water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190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82775"/>
          </a:xfrm>
        </p:spPr>
        <p:txBody>
          <a:bodyPr>
            <a:noAutofit/>
          </a:bodyPr>
          <a:lstStyle/>
          <a:p>
            <a:r>
              <a:rPr lang="en-CA" sz="3200" b="1" dirty="0">
                <a:latin typeface="Adobe Caslon Pro Bold" panose="0205070206050A020403" pitchFamily="18" charset="0"/>
              </a:rPr>
              <a:t>Practice:  </a:t>
            </a:r>
            <a:r>
              <a:rPr lang="en-CA" sz="3200" dirty="0">
                <a:latin typeface="Adobe Caslon Pro Bold" panose="0205070206050A020403" pitchFamily="18" charset="0"/>
              </a:rPr>
              <a:t/>
            </a:r>
            <a:br>
              <a:rPr lang="en-CA" sz="3200" dirty="0">
                <a:latin typeface="Adobe Caslon Pro Bold" panose="0205070206050A020403" pitchFamily="18" charset="0"/>
              </a:rPr>
            </a:br>
            <a:r>
              <a:rPr lang="en-CA" sz="3200" dirty="0">
                <a:latin typeface="Adobe Caslon Pro Bold" panose="0205070206050A020403" pitchFamily="18" charset="0"/>
              </a:rPr>
              <a:t>Write word equations for the following descriptions by first underlining the reactants and circling the products in each.</a:t>
            </a:r>
            <a:br>
              <a:rPr lang="en-CA" sz="3200" dirty="0">
                <a:latin typeface="Adobe Caslon Pro Bold" panose="0205070206050A020403" pitchFamily="18" charset="0"/>
              </a:rPr>
            </a:br>
            <a:endParaRPr lang="en-CA" sz="3200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90799"/>
            <a:ext cx="10515600" cy="35861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CA" sz="3300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sz="3300" dirty="0">
                <a:latin typeface="Adobe Caslon Pro Bold" panose="0205070206050A020403" pitchFamily="18" charset="0"/>
              </a:rPr>
              <a:t>1)  Aluminum metal combines with chlorine gas to make aluminum chloride.</a:t>
            </a:r>
          </a:p>
          <a:p>
            <a:pPr marL="0" indent="0">
              <a:buNone/>
            </a:pPr>
            <a:r>
              <a:rPr lang="en-CA" sz="3300" dirty="0">
                <a:latin typeface="Adobe Caslon Pro Bold" panose="0205070206050A020403" pitchFamily="18" charset="0"/>
              </a:rPr>
              <a:t> </a:t>
            </a:r>
          </a:p>
          <a:p>
            <a:pPr marL="0" indent="0">
              <a:buNone/>
            </a:pPr>
            <a:r>
              <a:rPr lang="en-CA" sz="3300" dirty="0">
                <a:latin typeface="Adobe Caslon Pro Bold" panose="0205070206050A020403" pitchFamily="18" charset="0"/>
              </a:rPr>
              <a:t> </a:t>
            </a:r>
          </a:p>
          <a:p>
            <a:pPr marL="0" indent="0">
              <a:buNone/>
            </a:pPr>
            <a:r>
              <a:rPr lang="en-CA" sz="3300" dirty="0">
                <a:latin typeface="Adobe Caslon Pro Bold" panose="0205070206050A020403" pitchFamily="18" charset="0"/>
              </a:rPr>
              <a:t> </a:t>
            </a:r>
          </a:p>
          <a:p>
            <a:pPr marL="0" indent="0">
              <a:buNone/>
            </a:pPr>
            <a:r>
              <a:rPr lang="en-CA" sz="3300" dirty="0">
                <a:latin typeface="Adobe Caslon Pro Bold" panose="0205070206050A020403" pitchFamily="18" charset="0"/>
              </a:rPr>
              <a:t>2)  Magnesium metal combines with nitrogen gas to produce magnesium nitride.</a:t>
            </a:r>
          </a:p>
          <a:p>
            <a:pPr marL="0" indent="0">
              <a:buNone/>
            </a:pPr>
            <a:r>
              <a:rPr lang="en-CA" sz="3300" dirty="0">
                <a:latin typeface="Adobe Caslon Pro Bold" panose="0205070206050A020403" pitchFamily="18" charset="0"/>
              </a:rPr>
              <a:t> </a:t>
            </a:r>
          </a:p>
          <a:p>
            <a:pPr marL="0" indent="0">
              <a:buNone/>
            </a:pPr>
            <a:r>
              <a:rPr lang="en-CA" sz="3300" dirty="0">
                <a:latin typeface="Adobe Caslon Pro Bold" panose="0205070206050A020403" pitchFamily="18" charset="0"/>
              </a:rPr>
              <a:t> </a:t>
            </a:r>
          </a:p>
          <a:p>
            <a:pPr marL="0" indent="0">
              <a:buNone/>
            </a:pPr>
            <a:r>
              <a:rPr lang="en-CA" sz="3300" dirty="0">
                <a:latin typeface="Adobe Caslon Pro Bold" panose="0205070206050A020403" pitchFamily="18" charset="0"/>
              </a:rPr>
              <a:t> </a:t>
            </a:r>
          </a:p>
          <a:p>
            <a:pPr marL="0" indent="0">
              <a:buNone/>
            </a:pPr>
            <a:r>
              <a:rPr lang="en-CA" sz="3300" dirty="0">
                <a:latin typeface="Adobe Caslon Pro Bold" panose="0205070206050A020403" pitchFamily="18" charset="0"/>
              </a:rPr>
              <a:t>3)  Calcium chloride and sodium sulfide solutions are mixed.  A precipitate of calcium sulfide and sodium chloride solution is made.</a:t>
            </a:r>
          </a:p>
          <a:p>
            <a:pPr marL="0" indent="0">
              <a:buNone/>
            </a:pPr>
            <a:r>
              <a:rPr lang="en-CA" dirty="0"/>
              <a:t> 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5274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Review from Grade 9: Physical Property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Is a description of a substance that can be used to identify it.</a:t>
            </a:r>
          </a:p>
          <a:p>
            <a:pPr marL="0" indent="0">
              <a:buNone/>
            </a:pPr>
            <a:endParaRPr lang="en-CA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List as many examples of physical properties as you can.</a:t>
            </a:r>
          </a:p>
          <a:p>
            <a:pPr marL="0" indent="0">
              <a:buNone/>
            </a:pPr>
            <a:endParaRPr lang="en-CA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7145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dobe Caslon Pro Bold" panose="0205070206050A020403" pitchFamily="18" charset="0"/>
              </a:rPr>
              <a:t>C</a:t>
            </a:r>
            <a:r>
              <a:rPr lang="en-CA" dirty="0" smtClean="0">
                <a:latin typeface="Adobe Caslon Pro Bold" panose="0205070206050A020403" pitchFamily="18" charset="0"/>
              </a:rPr>
              <a:t>hemical Change: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Is a change in which a substance (the ____________) turns into a new substance (the _____________)</a:t>
            </a:r>
          </a:p>
          <a:p>
            <a:r>
              <a:rPr lang="en-CA" dirty="0" smtClean="0">
                <a:latin typeface="Adobe Caslon Pro Bold" panose="0205070206050A020403" pitchFamily="18" charset="0"/>
              </a:rPr>
              <a:t>the new substance (the product) does not have the same properties (i.e. doesn’t _______ the same, doesn’t ________ the same) as the original substance (the reactant)</a:t>
            </a:r>
          </a:p>
          <a:p>
            <a:r>
              <a:rPr lang="en-CA" dirty="0" smtClean="0">
                <a:latin typeface="Adobe Caslon Pro Bold" panose="0205070206050A020403" pitchFamily="18" charset="0"/>
              </a:rPr>
              <a:t>Chemical changes are also called __________  ___________.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048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How do we know that a chemical reaction has taken place?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1) There might be a change in ______________.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72150" y="2223713"/>
            <a:ext cx="5185103" cy="308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43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How do we know that a chemical reaction has taken place?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>
                <a:latin typeface="Adobe Caslon Pro Bold" panose="0205070206050A020403" pitchFamily="18" charset="0"/>
              </a:rPr>
              <a:t>2</a:t>
            </a:r>
            <a:r>
              <a:rPr lang="en-CA" dirty="0" smtClean="0">
                <a:latin typeface="Adobe Caslon Pro Bold" panose="0205070206050A020403" pitchFamily="18" charset="0"/>
              </a:rPr>
              <a:t>) _________ might be produced.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060549"/>
            <a:ext cx="5181600" cy="388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34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How do we know that a chemical reaction has taken place?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3) The substance might get _________ or __________ (without heating or cooling the substance).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24599" y="2227911"/>
            <a:ext cx="4807843" cy="3496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31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How do we know that a chemical reaction has taken place?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4) ________  ___________ might form.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67326" y="2223396"/>
            <a:ext cx="6190930" cy="314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0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How do we know that a chemical reaction has taken place?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>
                <a:latin typeface="Adobe Caslon Pro Bold" panose="0205070206050A020403" pitchFamily="18" charset="0"/>
              </a:rPr>
              <a:t>5</a:t>
            </a:r>
            <a:r>
              <a:rPr lang="en-CA" dirty="0" smtClean="0">
                <a:latin typeface="Adobe Caslon Pro Bold" panose="0205070206050A020403" pitchFamily="18" charset="0"/>
              </a:rPr>
              <a:t>) A solid material, called a _______________, might form when 2 liquids are mixed.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2950" y="2524125"/>
            <a:ext cx="5426211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81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latin typeface="Adobe Caslon Pro Bold" panose="0205070206050A020403" pitchFamily="18" charset="0"/>
              </a:rPr>
              <a:t>Representing Chemical Reactions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>
                <a:latin typeface="Adobe Caslon Pro Bold" panose="0205070206050A020403" pitchFamily="18" charset="0"/>
              </a:rPr>
              <a:t>The starting materials are called ___________________.</a:t>
            </a:r>
          </a:p>
          <a:p>
            <a:pPr marL="0" indent="0">
              <a:buNone/>
            </a:pPr>
            <a:r>
              <a:rPr lang="en-CA" dirty="0">
                <a:latin typeface="Adobe Caslon Pro Bold" panose="0205070206050A020403" pitchFamily="18" charset="0"/>
              </a:rPr>
              <a:t> </a:t>
            </a:r>
          </a:p>
          <a:p>
            <a:r>
              <a:rPr lang="en-CA" dirty="0">
                <a:latin typeface="Adobe Caslon Pro Bold" panose="0205070206050A020403" pitchFamily="18" charset="0"/>
              </a:rPr>
              <a:t>What the reactants turn into are called _________________________.</a:t>
            </a:r>
          </a:p>
          <a:p>
            <a:pPr marL="0" indent="0">
              <a:buNone/>
            </a:pPr>
            <a:r>
              <a:rPr lang="en-CA" dirty="0">
                <a:latin typeface="Adobe Caslon Pro Bold" panose="0205070206050A020403" pitchFamily="18" charset="0"/>
              </a:rPr>
              <a:t> </a:t>
            </a:r>
          </a:p>
          <a:p>
            <a:r>
              <a:rPr lang="en-CA" dirty="0">
                <a:latin typeface="Adobe Caslon Pro Bold" panose="0205070206050A020403" pitchFamily="18" charset="0"/>
              </a:rPr>
              <a:t>Chemical reactions are sometime represented by ___________ ________________.</a:t>
            </a:r>
          </a:p>
          <a:p>
            <a:endParaRPr lang="en-CA" dirty="0">
              <a:latin typeface="Adobe Caslon Pro Bold" panose="0205070206050A020403" pitchFamily="18" charset="0"/>
            </a:endParaRPr>
          </a:p>
          <a:p>
            <a:r>
              <a:rPr lang="en-CA" dirty="0">
                <a:latin typeface="Adobe Caslon Pro Bold" panose="0205070206050A020403" pitchFamily="18" charset="0"/>
              </a:rPr>
              <a:t>If there is more than 1 reactant or product, they are separated by + signs.</a:t>
            </a:r>
          </a:p>
          <a:p>
            <a:pPr marL="0" indent="0">
              <a:buNone/>
            </a:pPr>
            <a:r>
              <a:rPr lang="en-CA" dirty="0">
                <a:latin typeface="Adobe Caslon Pro Bold" panose="0205070206050A020403" pitchFamily="18" charset="0"/>
              </a:rPr>
              <a:t> </a:t>
            </a:r>
          </a:p>
          <a:p>
            <a:r>
              <a:rPr lang="en-CA" dirty="0">
                <a:latin typeface="Adobe Caslon Pro Bold" panose="0205070206050A020403" pitchFamily="18" charset="0"/>
              </a:rPr>
              <a:t>The reactants and products are separated by an ____________________.</a:t>
            </a:r>
          </a:p>
          <a:p>
            <a:pPr marL="0" indent="0">
              <a:buNone/>
            </a:pPr>
            <a:endParaRPr lang="en-CA" dirty="0">
              <a:latin typeface="Adobe Caslon Pro Bold" panose="0205070206050A020403" pitchFamily="18" charset="0"/>
            </a:endParaRPr>
          </a:p>
          <a:p>
            <a:r>
              <a:rPr lang="en-CA" dirty="0">
                <a:latin typeface="Adobe Caslon Pro Bold" panose="0205070206050A020403" pitchFamily="18" charset="0"/>
              </a:rPr>
              <a:t>The arrow is read as “_____________________” or “__________________”.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54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249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Adobe Caslon Pro Bold</vt:lpstr>
      <vt:lpstr>Arial</vt:lpstr>
      <vt:lpstr>Calibri</vt:lpstr>
      <vt:lpstr>Calibri Light</vt:lpstr>
      <vt:lpstr>Wingdings</vt:lpstr>
      <vt:lpstr>Office Theme</vt:lpstr>
      <vt:lpstr>Chemical Changes</vt:lpstr>
      <vt:lpstr>Review from Grade 9: Physical Property</vt:lpstr>
      <vt:lpstr>Chemical Change:</vt:lpstr>
      <vt:lpstr>How do we know that a chemical reaction has taken place?</vt:lpstr>
      <vt:lpstr>How do we know that a chemical reaction has taken place?</vt:lpstr>
      <vt:lpstr>How do we know that a chemical reaction has taken place?</vt:lpstr>
      <vt:lpstr>How do we know that a chemical reaction has taken place?</vt:lpstr>
      <vt:lpstr>How do we know that a chemical reaction has taken place?</vt:lpstr>
      <vt:lpstr>Representing Chemical Reactions </vt:lpstr>
      <vt:lpstr>Examples of word equations: </vt:lpstr>
      <vt:lpstr>Practice:   Write word equations for the following descriptions by first underlining the reactants and circling the products in each.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Changes</dc:title>
  <dc:creator>Darlene is Beautiful</dc:creator>
  <cp:lastModifiedBy>Darlene Wall [Staff]</cp:lastModifiedBy>
  <cp:revision>25</cp:revision>
  <dcterms:created xsi:type="dcterms:W3CDTF">2017-02-27T01:02:10Z</dcterms:created>
  <dcterms:modified xsi:type="dcterms:W3CDTF">2017-02-27T14:01:07Z</dcterms:modified>
</cp:coreProperties>
</file>